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331" r:id="rId3"/>
    <p:sldId id="333" r:id="rId4"/>
    <p:sldId id="325" r:id="rId5"/>
    <p:sldId id="326" r:id="rId6"/>
    <p:sldId id="330" r:id="rId7"/>
    <p:sldId id="327" r:id="rId8"/>
    <p:sldId id="328" r:id="rId9"/>
    <p:sldId id="334" r:id="rId10"/>
    <p:sldId id="329" r:id="rId11"/>
    <p:sldId id="332" r:id="rId12"/>
    <p:sldId id="335" r:id="rId13"/>
    <p:sldId id="336" r:id="rId14"/>
    <p:sldId id="259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76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svg>
</file>

<file path=ppt/media/image13.png>
</file>

<file path=ppt/media/image14.jpe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3.jpg>
</file>

<file path=ppt/media/image4.png>
</file>

<file path=ppt/media/image5.sv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16-10-2025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16-10-2025</a:t>
            </a:fld>
            <a:endParaRPr lang="nl-NL" dirty="0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16-10-2025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	</a:t>
            </a:r>
          </a:p>
          <a:p>
            <a:pPr marL="0" lvl="0" indent="0" algn="ctr">
              <a:buNone/>
            </a:pPr>
            <a:endParaRPr lang="fr-FR" dirty="0"/>
          </a:p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16-10-2025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16-10-2025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16-10-2025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16-10-2025</a:t>
            </a:fld>
            <a:endParaRPr lang="nl-NL" dirty="0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16-10-2025</a:t>
            </a:fld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16-10-2025</a:t>
            </a:fld>
            <a:endParaRPr lang="nl-NL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16-10-2025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16-10-2025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16-10-2025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sv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16-10-2025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A7DA1B1-9D94-7379-03A0-1FAE1E6E85B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1030288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NL" sz="900">
                <a:solidFill>
                  <a:srgbClr val="CF022B">
                    <a:alpha val="50000"/>
                  </a:srgb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C2 - Restricted use </a:t>
            </a:r>
          </a:p>
        </p:txBody>
      </p: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MIM metamodel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D40446-620E-70AA-7430-FB70428A6B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Begrippen en uitleg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nl-NL" dirty="0"/>
              <a:t>Werkgroep metamodel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nl-NL" dirty="0"/>
              <a:t>Vrijdag 17 okt 2025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FD15D-0142-F9F1-8C20-0141BE3AA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Relaties</a:t>
            </a:r>
            <a:br>
              <a:rPr lang="en-NL" dirty="0"/>
            </a:br>
            <a:r>
              <a:rPr lang="en-NL" dirty="0"/>
              <a:t>op conceptueel niveau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ACAA9-C4BD-7C6E-BD5E-DAFB182FE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10</a:t>
            </a:fld>
            <a:endParaRPr lang="nl-NL"/>
          </a:p>
        </p:txBody>
      </p:sp>
      <p:pic>
        <p:nvPicPr>
          <p:cNvPr id="9" name="Picture 8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8FA8EEF0-DCCD-DFE3-C0DB-F5E4FA095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469" y="1575370"/>
            <a:ext cx="6785062" cy="14625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2FDA21-82DC-D67D-C7FB-FC7F2E956E34}"/>
              </a:ext>
            </a:extLst>
          </p:cNvPr>
          <p:cNvSpPr txBox="1"/>
          <p:nvPr/>
        </p:nvSpPr>
        <p:spPr>
          <a:xfrm>
            <a:off x="1458097" y="3645243"/>
            <a:ext cx="977902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De terminologie is geharmoniseerd: relatie</a:t>
            </a:r>
            <a:r>
              <a:rPr lang="en-NL" i="1" dirty="0"/>
              <a:t>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Een relatie op conceptueel niveau is altijd ”navigeerbaar” naar beide kanten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Op de lijn staat de </a:t>
            </a:r>
            <a:r>
              <a:rPr lang="en-NL" i="1" dirty="0"/>
              <a:t>propositie</a:t>
            </a:r>
            <a:r>
              <a:rPr lang="en-NL" dirty="0"/>
              <a:t>, met een driehoekje voor de richting</a:t>
            </a:r>
          </a:p>
          <a:p>
            <a:endParaRPr lang="en-NL" dirty="0"/>
          </a:p>
          <a:p>
            <a:r>
              <a:rPr lang="en-NL" b="1" dirty="0"/>
              <a:t>Nog uit te zoeken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Hoe omgaan met meerdere proposities? (bv ook “heeft in dienst”);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Hoe omgaan met de naam van de relatie (bv “dienstbetrekking”).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Werkgever en werknemer zijn </a:t>
            </a:r>
            <a:r>
              <a:rPr lang="en-NL" i="1" dirty="0"/>
              <a:t>rollen</a:t>
            </a:r>
            <a:r>
              <a:rPr lang="en-NL" dirty="0"/>
              <a:t>, maar hoe verhouden die zich tot Persoon en Organisatie?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b="1" dirty="0"/>
              <a:t>Verdieping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Relatieobjecttypen (= “Relatieklassen”), rolinvullingen en N-aire relatietypen</a:t>
            </a:r>
          </a:p>
        </p:txBody>
      </p:sp>
    </p:spTree>
    <p:extLst>
      <p:ext uri="{BB962C8B-B14F-4D97-AF65-F5344CB8AC3E}">
        <p14:creationId xmlns:p14="http://schemas.microsoft.com/office/powerpoint/2010/main" val="2070809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987C1-1CCE-AAAC-CE3E-32D5864E2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83044-C771-C4BD-01C7-BEF387101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Relaties</a:t>
            </a:r>
            <a:br>
              <a:rPr lang="en-NL" dirty="0"/>
            </a:br>
            <a:r>
              <a:rPr lang="en-NL" dirty="0"/>
              <a:t>op logisch niveau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7957DD-71A4-38AD-FA0E-DEE2804F1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11</a:t>
            </a:fld>
            <a:endParaRPr lang="nl-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656B3B-2519-FAEB-BB6D-CBBE820DDC28}"/>
              </a:ext>
            </a:extLst>
          </p:cNvPr>
          <p:cNvSpPr txBox="1"/>
          <p:nvPr/>
        </p:nvSpPr>
        <p:spPr>
          <a:xfrm>
            <a:off x="1458097" y="3645243"/>
            <a:ext cx="1014489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Een relatie is op logisch niveau een speciaal soort gegevenstype;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Dit gegevenstype heeft één naam;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Een relatie is daarbij altijd navigeerbaar in een richting.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b="1" dirty="0"/>
              <a:t>Nog uit te zoeken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Voor de visualisatie / gemak: ook toestaan om navigatie in twee richtingen te tekenen?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b="1" dirty="0"/>
              <a:t>Verdieping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Relatietypen (op conceptueel niveau) kunnen op logisch niveau ook “gewoon” gegevensobjecttypen worden: dit zal met name spelen bij relatieobjecttypen (= “relatieklassen”)</a:t>
            </a:r>
          </a:p>
        </p:txBody>
      </p:sp>
      <p:pic>
        <p:nvPicPr>
          <p:cNvPr id="5" name="Picture 4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D4D0A8BA-9F15-73BF-83A4-EFC57FD43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965" y="1915297"/>
            <a:ext cx="8164070" cy="151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121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72459-FFB4-B3C5-4291-F96AE8C5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L" dirty="0"/>
              <a:t>Gegevensobjecttypen</a:t>
            </a:r>
            <a:br>
              <a:rPr lang="en-NL" dirty="0"/>
            </a:br>
            <a:r>
              <a:rPr lang="en-NL" dirty="0"/>
              <a:t>(relatie logisch met conceptueel)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05668-674E-E735-ABC9-7A6AB5076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NL" dirty="0"/>
              <a:t>Een </a:t>
            </a:r>
            <a:r>
              <a:rPr lang="en-NL" b="1" dirty="0"/>
              <a:t>sleutel</a:t>
            </a:r>
            <a:r>
              <a:rPr lang="en-NL" dirty="0"/>
              <a:t> betreft één of meerdere gegevenstypen waarmee een hoofdonderwerp van een gegevensobjecttype uniek kan worden bepaald.</a:t>
            </a:r>
          </a:p>
          <a:p>
            <a:pPr lvl="1"/>
            <a:r>
              <a:rPr lang="en-NL" dirty="0"/>
              <a:t>Voorbeeld: BSN, RSIN, VIN</a:t>
            </a:r>
          </a:p>
          <a:p>
            <a:r>
              <a:rPr lang="en-NL" dirty="0"/>
              <a:t>Een </a:t>
            </a:r>
            <a:r>
              <a:rPr lang="en-NL" b="1" dirty="0"/>
              <a:t>strikt eenduidig </a:t>
            </a:r>
            <a:r>
              <a:rPr lang="en-NL" dirty="0"/>
              <a:t>gegevensobjecttype heeft precies één (type) hoofdonderwerp en alle gegevenstypen gaan over dit hoofdonderwerp</a:t>
            </a:r>
          </a:p>
          <a:p>
            <a:pPr lvl="1"/>
            <a:r>
              <a:rPr lang="en-NL" dirty="0"/>
              <a:t>Alle gegevenstypen betreffen eigenschappen van het domeinobject</a:t>
            </a:r>
          </a:p>
          <a:p>
            <a:r>
              <a:rPr lang="en-NL" dirty="0"/>
              <a:t>Een </a:t>
            </a:r>
            <a:r>
              <a:rPr lang="en-NL" b="1" dirty="0"/>
              <a:t>eenduidig</a:t>
            </a:r>
            <a:r>
              <a:rPr lang="en-NL" dirty="0"/>
              <a:t> gegevensobjecttype heeft precies één (type) hoofdonderwerp, maar kan ook gegevenstypen hebben die gaan over een ander hoofdonderwerp</a:t>
            </a:r>
          </a:p>
          <a:p>
            <a:pPr lvl="1"/>
            <a:r>
              <a:rPr lang="en-NL" dirty="0"/>
              <a:t>Bijvoorbeeld “woonplaatsnaam” als gegevenstype bij het gegevensobjecttype Persoon: woonplaatsnaam is geen eigenschap van een persoon, maar van een woonplaats.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D6D421-EFEF-9B8D-7D3C-6E563DC3E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95026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550C1-FC2D-2E31-3063-B38DDFF31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Gegevenstypen</a:t>
            </a:r>
            <a:br>
              <a:rPr lang="en-NL" dirty="0"/>
            </a:br>
            <a:r>
              <a:rPr lang="en-NL" dirty="0"/>
              <a:t>(relatie logisch met conceptueel)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49D72-BDE2-4135-9835-77C73E93D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NL" dirty="0"/>
              <a:t>Een </a:t>
            </a:r>
            <a:r>
              <a:rPr lang="en-NL" b="1" dirty="0"/>
              <a:t>direct</a:t>
            </a:r>
            <a:r>
              <a:rPr lang="en-NL" dirty="0"/>
              <a:t> gegevenstype betreft een eigenschap van het hoofdonderwerp</a:t>
            </a:r>
          </a:p>
          <a:p>
            <a:pPr lvl="1"/>
            <a:r>
              <a:rPr lang="en-NL" dirty="0"/>
              <a:t>Zoals: “voornaam” bij een gegevensobjecttype over personen;</a:t>
            </a:r>
          </a:p>
          <a:p>
            <a:r>
              <a:rPr lang="en-NL" dirty="0"/>
              <a:t>Een </a:t>
            </a:r>
            <a:r>
              <a:rPr lang="en-NL" b="1" dirty="0"/>
              <a:t>indirect</a:t>
            </a:r>
            <a:r>
              <a:rPr lang="en-NL" dirty="0"/>
              <a:t> gegevenstype betreft een eigenschap van een ander domeinobject dan het hoofdonderwerp</a:t>
            </a:r>
          </a:p>
          <a:p>
            <a:pPr lvl="1"/>
            <a:r>
              <a:rPr lang="en-NL" dirty="0"/>
              <a:t>Zoals “woonplaatsnaam” bij een gegevensobjecttype over personen;</a:t>
            </a:r>
          </a:p>
          <a:p>
            <a:pPr lvl="1"/>
            <a:r>
              <a:rPr lang="en-NL" dirty="0"/>
              <a:t>Er is dan een </a:t>
            </a:r>
            <a:r>
              <a:rPr lang="en-NL" b="1" dirty="0"/>
              <a:t>lexicaal pad</a:t>
            </a:r>
            <a:r>
              <a:rPr lang="en-NL" i="1" dirty="0"/>
              <a:t> </a:t>
            </a:r>
            <a:r>
              <a:rPr lang="en-NL" dirty="0"/>
              <a:t>nodig van het hoofdonderwerp naar de eigenschap, bijvoorbeeld: “persoon.woonplaats.naam”</a:t>
            </a:r>
          </a:p>
          <a:p>
            <a:r>
              <a:rPr lang="en-NL" dirty="0"/>
              <a:t>Een </a:t>
            </a:r>
            <a:r>
              <a:rPr lang="en-NL" b="1" dirty="0"/>
              <a:t>afgeleid</a:t>
            </a:r>
            <a:r>
              <a:rPr lang="en-NL" dirty="0"/>
              <a:t> gegevenstype betreft een gegeven dat wordt afgeleid op basis van een afleidingsregel. Dit kan ook een aggregatiefunctie betreffen</a:t>
            </a:r>
          </a:p>
          <a:p>
            <a:pPr lvl="1"/>
            <a:r>
              <a:rPr lang="en-NL" dirty="0"/>
              <a:t>Zoals “totaalbedrag” bij een gegevensobjecttype over orders;</a:t>
            </a:r>
          </a:p>
          <a:p>
            <a:pPr lvl="1"/>
            <a:r>
              <a:rPr lang="en-NL" dirty="0"/>
              <a:t>Er is dan een </a:t>
            </a:r>
            <a:r>
              <a:rPr lang="en-NL" b="1" dirty="0"/>
              <a:t>afleidingsregel</a:t>
            </a:r>
            <a:r>
              <a:rPr lang="en-NL" dirty="0"/>
              <a:t> nodig, bijvoorbeeld: ”som(order.orderregel.bedrag)”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3981AA-23A4-F83B-6564-1D58DDC9C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89736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ACBE8CC-58DC-1303-F27C-EB90E74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30122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75E61-C2C9-C0CE-B2EF-1D0AD80D2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MIM metamodel</a:t>
            </a:r>
            <a:br>
              <a:rPr lang="en-NL" dirty="0"/>
            </a:br>
            <a:r>
              <a:rPr lang="en-NL" dirty="0"/>
              <a:t>begrippen en uitleg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0275CD-2793-F9E1-4B83-8C2730A65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</a:t>
            </a:fld>
            <a:endParaRPr lang="nl-NL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1C1D393-7A11-F983-333F-4F4996F3D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230" y="1512799"/>
            <a:ext cx="5225595" cy="41596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DDA0261-2042-752E-2B58-4B3CF47E24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12" y="1512799"/>
            <a:ext cx="5225594" cy="42031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419A95-DD80-35EE-83B6-010274993385}"/>
              </a:ext>
            </a:extLst>
          </p:cNvPr>
          <p:cNvSpPr txBox="1"/>
          <p:nvPr/>
        </p:nvSpPr>
        <p:spPr>
          <a:xfrm>
            <a:off x="5985645" y="5847119"/>
            <a:ext cx="58107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1400" dirty="0"/>
              <a:t>https://geonovum.github.io/mim-metamodel/metamodel-begrippen.html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45C602-7058-01E0-5B24-80FE51BCB67A}"/>
              </a:ext>
            </a:extLst>
          </p:cNvPr>
          <p:cNvSpPr txBox="1"/>
          <p:nvPr/>
        </p:nvSpPr>
        <p:spPr>
          <a:xfrm>
            <a:off x="275665" y="5865911"/>
            <a:ext cx="54894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1400" dirty="0"/>
              <a:t>https://geonovum.github.io/mim-metamodel/metamodel-uitleg.html</a:t>
            </a:r>
          </a:p>
        </p:txBody>
      </p:sp>
    </p:spTree>
    <p:extLst>
      <p:ext uri="{BB962C8B-B14F-4D97-AF65-F5344CB8AC3E}">
        <p14:creationId xmlns:p14="http://schemas.microsoft.com/office/powerpoint/2010/main" val="3163736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8BB84-854C-CBBA-7A5D-680B3A402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4EB13-66FE-6D2B-818F-8A60D8D43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We hebben het hier over het </a:t>
            </a:r>
            <a:r>
              <a:rPr lang="en-NL" b="1" dirty="0"/>
              <a:t>metamodel</a:t>
            </a:r>
            <a:endParaRPr lang="en-NL" dirty="0"/>
          </a:p>
          <a:p>
            <a:r>
              <a:rPr lang="en-NL" dirty="0"/>
              <a:t>Waar we voorbeelden gebruiken, is dat om het metamodel toe te lichten.</a:t>
            </a:r>
          </a:p>
          <a:p>
            <a:r>
              <a:rPr lang="en-NL" dirty="0"/>
              <a:t>Deze voorbeelden zijn niet bedoeld als voorbeelden hoe een visualisatie/model er straks met MIM 2.0 uit zou moeten/kunnen zien.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F5A2C-5255-1387-8CFD-AF9770123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6805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F0A72-698C-7923-A657-12537B8D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MIM Niveau’s</a:t>
            </a:r>
            <a:br>
              <a:rPr lang="en-NL" dirty="0"/>
            </a:b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E16BFE-1006-93E8-0732-97BD16BC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4</a:t>
            </a:fld>
            <a:endParaRPr lang="nl-NL"/>
          </a:p>
        </p:txBody>
      </p:sp>
      <p:sp>
        <p:nvSpPr>
          <p:cNvPr id="5" name="Rechthoek 6">
            <a:extLst>
              <a:ext uri="{FF2B5EF4-FFF2-40B4-BE49-F238E27FC236}">
                <a16:creationId xmlns:a16="http://schemas.microsoft.com/office/drawing/2014/main" id="{F284E5DD-85DD-BB8E-FE03-5DBE0A02CD5C}"/>
              </a:ext>
            </a:extLst>
          </p:cNvPr>
          <p:cNvSpPr/>
          <p:nvPr/>
        </p:nvSpPr>
        <p:spPr>
          <a:xfrm>
            <a:off x="2735627" y="1412776"/>
            <a:ext cx="4896544" cy="1165483"/>
          </a:xfrm>
          <a:prstGeom prst="rect">
            <a:avLst/>
          </a:prstGeom>
          <a:solidFill>
            <a:srgbClr val="00B05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/>
              <a:t>Model van begrippen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waar hebben we het over?</a:t>
            </a:r>
          </a:p>
        </p:txBody>
      </p:sp>
      <p:sp>
        <p:nvSpPr>
          <p:cNvPr id="6" name="Rechthoek 9">
            <a:extLst>
              <a:ext uri="{FF2B5EF4-FFF2-40B4-BE49-F238E27FC236}">
                <a16:creationId xmlns:a16="http://schemas.microsoft.com/office/drawing/2014/main" id="{D7291F1E-3761-4073-7E8F-3374664F339B}"/>
              </a:ext>
            </a:extLst>
          </p:cNvPr>
          <p:cNvSpPr/>
          <p:nvPr/>
        </p:nvSpPr>
        <p:spPr>
          <a:xfrm>
            <a:off x="2735627" y="2674269"/>
            <a:ext cx="4896544" cy="1165483"/>
          </a:xfrm>
          <a:prstGeom prst="rect">
            <a:avLst/>
          </a:prstGeom>
          <a:solidFill>
            <a:srgbClr val="00B05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>
                <a:solidFill>
                  <a:schemeClr val="bg1"/>
                </a:solidFill>
              </a:rPr>
              <a:t>Conceptueel informatiemodel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Welke informatie is relevant?</a:t>
            </a:r>
          </a:p>
        </p:txBody>
      </p:sp>
      <p:sp>
        <p:nvSpPr>
          <p:cNvPr id="7" name="Rechthoek 12">
            <a:extLst>
              <a:ext uri="{FF2B5EF4-FFF2-40B4-BE49-F238E27FC236}">
                <a16:creationId xmlns:a16="http://schemas.microsoft.com/office/drawing/2014/main" id="{91C7DC8F-C6EB-A7C7-515E-DD06D7E1B285}"/>
              </a:ext>
            </a:extLst>
          </p:cNvPr>
          <p:cNvSpPr/>
          <p:nvPr/>
        </p:nvSpPr>
        <p:spPr>
          <a:xfrm>
            <a:off x="2735627" y="3915731"/>
            <a:ext cx="4896544" cy="1165483"/>
          </a:xfrm>
          <a:prstGeom prst="rect">
            <a:avLst/>
          </a:prstGeom>
          <a:solidFill>
            <a:schemeClr val="accent3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/>
              <a:t>Logisch gegevensmodel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Hoe worden de gegevens gebruikt?</a:t>
            </a:r>
          </a:p>
        </p:txBody>
      </p:sp>
      <p:sp>
        <p:nvSpPr>
          <p:cNvPr id="8" name="Rechthoek 16">
            <a:extLst>
              <a:ext uri="{FF2B5EF4-FFF2-40B4-BE49-F238E27FC236}">
                <a16:creationId xmlns:a16="http://schemas.microsoft.com/office/drawing/2014/main" id="{54F747BD-2F01-BBFF-4993-43C8DB84BE13}"/>
              </a:ext>
            </a:extLst>
          </p:cNvPr>
          <p:cNvSpPr/>
          <p:nvPr/>
        </p:nvSpPr>
        <p:spPr>
          <a:xfrm>
            <a:off x="961453" y="1659480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1</a:t>
            </a:r>
          </a:p>
        </p:txBody>
      </p:sp>
      <p:sp>
        <p:nvSpPr>
          <p:cNvPr id="9" name="Rechthoek 17">
            <a:extLst>
              <a:ext uri="{FF2B5EF4-FFF2-40B4-BE49-F238E27FC236}">
                <a16:creationId xmlns:a16="http://schemas.microsoft.com/office/drawing/2014/main" id="{02F6216C-3239-E3BC-7431-A80EB67A14A4}"/>
              </a:ext>
            </a:extLst>
          </p:cNvPr>
          <p:cNvSpPr/>
          <p:nvPr/>
        </p:nvSpPr>
        <p:spPr>
          <a:xfrm>
            <a:off x="961453" y="2920973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2</a:t>
            </a:r>
          </a:p>
        </p:txBody>
      </p:sp>
      <p:sp>
        <p:nvSpPr>
          <p:cNvPr id="10" name="Rechthoek 18">
            <a:extLst>
              <a:ext uri="{FF2B5EF4-FFF2-40B4-BE49-F238E27FC236}">
                <a16:creationId xmlns:a16="http://schemas.microsoft.com/office/drawing/2014/main" id="{88F7A414-7CDC-3417-B1A8-8D20D00DE89C}"/>
              </a:ext>
            </a:extLst>
          </p:cNvPr>
          <p:cNvSpPr/>
          <p:nvPr/>
        </p:nvSpPr>
        <p:spPr>
          <a:xfrm>
            <a:off x="2735627" y="5157192"/>
            <a:ext cx="4896544" cy="1165483"/>
          </a:xfrm>
          <a:prstGeom prst="rect">
            <a:avLst/>
          </a:prstGeom>
          <a:solidFill>
            <a:schemeClr val="accent3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2133" dirty="0"/>
              <a:t>Technisch datamodel</a:t>
            </a:r>
          </a:p>
          <a:p>
            <a:pPr algn="ctr"/>
            <a:endParaRPr lang="nl-NL" sz="2133" dirty="0"/>
          </a:p>
          <a:p>
            <a:pPr algn="ctr"/>
            <a:r>
              <a:rPr lang="nl-NL" sz="2133" i="1" dirty="0"/>
              <a:t>Hoe op te slaan of uit te wisselen?</a:t>
            </a:r>
          </a:p>
        </p:txBody>
      </p:sp>
      <p:sp>
        <p:nvSpPr>
          <p:cNvPr id="11" name="Rechthoek 23">
            <a:extLst>
              <a:ext uri="{FF2B5EF4-FFF2-40B4-BE49-F238E27FC236}">
                <a16:creationId xmlns:a16="http://schemas.microsoft.com/office/drawing/2014/main" id="{347DF037-8589-DB58-F100-7D947893109B}"/>
              </a:ext>
            </a:extLst>
          </p:cNvPr>
          <p:cNvSpPr/>
          <p:nvPr/>
        </p:nvSpPr>
        <p:spPr>
          <a:xfrm>
            <a:off x="961453" y="4162435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3</a:t>
            </a:r>
          </a:p>
        </p:txBody>
      </p:sp>
      <p:sp>
        <p:nvSpPr>
          <p:cNvPr id="12" name="Rechthoek 25">
            <a:extLst>
              <a:ext uri="{FF2B5EF4-FFF2-40B4-BE49-F238E27FC236}">
                <a16:creationId xmlns:a16="http://schemas.microsoft.com/office/drawing/2014/main" id="{8D9AB987-E6C6-1988-0798-292C2C306D43}"/>
              </a:ext>
            </a:extLst>
          </p:cNvPr>
          <p:cNvSpPr/>
          <p:nvPr/>
        </p:nvSpPr>
        <p:spPr>
          <a:xfrm>
            <a:off x="961453" y="5495864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chemeClr val="tx1"/>
                </a:solidFill>
              </a:rPr>
              <a:t>Niveau 4</a:t>
            </a:r>
          </a:p>
        </p:txBody>
      </p:sp>
      <p:sp>
        <p:nvSpPr>
          <p:cNvPr id="13" name="Blik 3">
            <a:extLst>
              <a:ext uri="{FF2B5EF4-FFF2-40B4-BE49-F238E27FC236}">
                <a16:creationId xmlns:a16="http://schemas.microsoft.com/office/drawing/2014/main" id="{2ECF3FE9-7D37-40FD-B68E-6A955FBEA4B2}"/>
              </a:ext>
            </a:extLst>
          </p:cNvPr>
          <p:cNvSpPr/>
          <p:nvPr/>
        </p:nvSpPr>
        <p:spPr>
          <a:xfrm>
            <a:off x="10167316" y="4339425"/>
            <a:ext cx="864096" cy="864096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4" name="Rechteraccolade 4">
            <a:extLst>
              <a:ext uri="{FF2B5EF4-FFF2-40B4-BE49-F238E27FC236}">
                <a16:creationId xmlns:a16="http://schemas.microsoft.com/office/drawing/2014/main" id="{C9CC8F27-9D73-83B6-7488-16C97B31027F}"/>
              </a:ext>
            </a:extLst>
          </p:cNvPr>
          <p:cNvSpPr/>
          <p:nvPr/>
        </p:nvSpPr>
        <p:spPr>
          <a:xfrm>
            <a:off x="7894444" y="1623195"/>
            <a:ext cx="384043" cy="1969853"/>
          </a:xfrm>
          <a:prstGeom prst="rightBrace">
            <a:avLst>
              <a:gd name="adj1" fmla="val 40080"/>
              <a:gd name="adj2" fmla="val 50000"/>
            </a:avLst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5" name="Rechteraccolade 26">
            <a:extLst>
              <a:ext uri="{FF2B5EF4-FFF2-40B4-BE49-F238E27FC236}">
                <a16:creationId xmlns:a16="http://schemas.microsoft.com/office/drawing/2014/main" id="{DD95E567-5B01-4DB6-2D8F-9CF97392D1CD}"/>
              </a:ext>
            </a:extLst>
          </p:cNvPr>
          <p:cNvSpPr/>
          <p:nvPr/>
        </p:nvSpPr>
        <p:spPr>
          <a:xfrm>
            <a:off x="7894444" y="4068309"/>
            <a:ext cx="384043" cy="2059724"/>
          </a:xfrm>
          <a:prstGeom prst="rightBrace">
            <a:avLst>
              <a:gd name="adj1" fmla="val 40080"/>
              <a:gd name="adj2" fmla="val 50000"/>
            </a:avLst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cxnSp>
        <p:nvCxnSpPr>
          <p:cNvPr id="16" name="Rechte verbindingslijn met pijl 15">
            <a:extLst>
              <a:ext uri="{FF2B5EF4-FFF2-40B4-BE49-F238E27FC236}">
                <a16:creationId xmlns:a16="http://schemas.microsoft.com/office/drawing/2014/main" id="{B193342B-4A67-EB21-C20B-C6D61FEDD7D3}"/>
              </a:ext>
            </a:extLst>
          </p:cNvPr>
          <p:cNvCxnSpPr/>
          <p:nvPr/>
        </p:nvCxnSpPr>
        <p:spPr>
          <a:xfrm flipV="1">
            <a:off x="8540760" y="2632423"/>
            <a:ext cx="1200000" cy="919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met pijl 27">
            <a:extLst>
              <a:ext uri="{FF2B5EF4-FFF2-40B4-BE49-F238E27FC236}">
                <a16:creationId xmlns:a16="http://schemas.microsoft.com/office/drawing/2014/main" id="{8C981EA3-BD63-D1CC-F0B6-FD64424E0956}"/>
              </a:ext>
            </a:extLst>
          </p:cNvPr>
          <p:cNvCxnSpPr/>
          <p:nvPr/>
        </p:nvCxnSpPr>
        <p:spPr>
          <a:xfrm flipV="1">
            <a:off x="8540760" y="5047195"/>
            <a:ext cx="1200000" cy="9199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hoek 28">
            <a:extLst>
              <a:ext uri="{FF2B5EF4-FFF2-40B4-BE49-F238E27FC236}">
                <a16:creationId xmlns:a16="http://schemas.microsoft.com/office/drawing/2014/main" id="{3730CC6C-52DB-2F85-EB1B-509C68A3C187}"/>
              </a:ext>
            </a:extLst>
          </p:cNvPr>
          <p:cNvSpPr/>
          <p:nvPr/>
        </p:nvSpPr>
        <p:spPr>
          <a:xfrm>
            <a:off x="8278487" y="2098455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model van</a:t>
            </a:r>
          </a:p>
        </p:txBody>
      </p:sp>
      <p:sp>
        <p:nvSpPr>
          <p:cNvPr id="19" name="Rechthoek 29">
            <a:extLst>
              <a:ext uri="{FF2B5EF4-FFF2-40B4-BE49-F238E27FC236}">
                <a16:creationId xmlns:a16="http://schemas.microsoft.com/office/drawing/2014/main" id="{1DF7AE04-6234-9A3E-B60E-B1612C6154C3}"/>
              </a:ext>
            </a:extLst>
          </p:cNvPr>
          <p:cNvSpPr/>
          <p:nvPr/>
        </p:nvSpPr>
        <p:spPr>
          <a:xfrm>
            <a:off x="8273703" y="4519520"/>
            <a:ext cx="1678163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model van</a:t>
            </a:r>
          </a:p>
        </p:txBody>
      </p:sp>
      <p:sp>
        <p:nvSpPr>
          <p:cNvPr id="20" name="Rechthoek 30">
            <a:extLst>
              <a:ext uri="{FF2B5EF4-FFF2-40B4-BE49-F238E27FC236}">
                <a16:creationId xmlns:a16="http://schemas.microsoft.com/office/drawing/2014/main" id="{22FAE994-52E2-0962-2435-18C06744B443}"/>
              </a:ext>
            </a:extLst>
          </p:cNvPr>
          <p:cNvSpPr/>
          <p:nvPr/>
        </p:nvSpPr>
        <p:spPr>
          <a:xfrm>
            <a:off x="9545045" y="2814097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werkelijkheid</a:t>
            </a:r>
          </a:p>
        </p:txBody>
      </p:sp>
      <p:sp>
        <p:nvSpPr>
          <p:cNvPr id="21" name="Rechthoek 31">
            <a:extLst>
              <a:ext uri="{FF2B5EF4-FFF2-40B4-BE49-F238E27FC236}">
                <a16:creationId xmlns:a16="http://schemas.microsoft.com/office/drawing/2014/main" id="{04E21F7B-3866-2BA9-C94C-AA4926357C3D}"/>
              </a:ext>
            </a:extLst>
          </p:cNvPr>
          <p:cNvSpPr/>
          <p:nvPr/>
        </p:nvSpPr>
        <p:spPr>
          <a:xfrm>
            <a:off x="9534910" y="5061181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administratie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A2A75E1B-6477-C707-9F1B-FB523CB5A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68132" y="1934136"/>
            <a:ext cx="1042193" cy="1042193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D3C0079A-CE72-5467-00D1-A3D86C0AC495}"/>
              </a:ext>
            </a:extLst>
          </p:cNvPr>
          <p:cNvSpPr/>
          <p:nvPr/>
        </p:nvSpPr>
        <p:spPr>
          <a:xfrm>
            <a:off x="2639616" y="2641622"/>
            <a:ext cx="5143347" cy="240557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/>
          </a:p>
        </p:txBody>
      </p:sp>
      <p:sp>
        <p:nvSpPr>
          <p:cNvPr id="24" name="Rechthoek 31">
            <a:extLst>
              <a:ext uri="{FF2B5EF4-FFF2-40B4-BE49-F238E27FC236}">
                <a16:creationId xmlns:a16="http://schemas.microsoft.com/office/drawing/2014/main" id="{1ED98E1D-EE7A-5BF2-EBCE-07B4D7D93D15}"/>
              </a:ext>
            </a:extLst>
          </p:cNvPr>
          <p:cNvSpPr/>
          <p:nvPr/>
        </p:nvSpPr>
        <p:spPr>
          <a:xfrm>
            <a:off x="9231288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uitwisseling</a:t>
            </a:r>
          </a:p>
        </p:txBody>
      </p:sp>
      <p:sp>
        <p:nvSpPr>
          <p:cNvPr id="25" name="Left-right Arrow 24">
            <a:extLst>
              <a:ext uri="{FF2B5EF4-FFF2-40B4-BE49-F238E27FC236}">
                <a16:creationId xmlns:a16="http://schemas.microsoft.com/office/drawing/2014/main" id="{672E1FA6-46DD-5EBF-1813-9ABC21B4BE03}"/>
              </a:ext>
            </a:extLst>
          </p:cNvPr>
          <p:cNvSpPr/>
          <p:nvPr/>
        </p:nvSpPr>
        <p:spPr>
          <a:xfrm>
            <a:off x="9631863" y="5829267"/>
            <a:ext cx="672075" cy="429413"/>
          </a:xfrm>
          <a:prstGeom prst="left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/>
          </a:p>
        </p:txBody>
      </p:sp>
      <p:pic>
        <p:nvPicPr>
          <p:cNvPr id="26" name="Picture 2" descr="Usage Icon #312230 - Free Icons Library">
            <a:extLst>
              <a:ext uri="{FF2B5EF4-FFF2-40B4-BE49-F238E27FC236}">
                <a16:creationId xmlns:a16="http://schemas.microsoft.com/office/drawing/2014/main" id="{0BBDA6D9-1C29-7FBE-47C2-19FEBA36D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3119" y="5555504"/>
            <a:ext cx="740701" cy="74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hthoek 31">
            <a:extLst>
              <a:ext uri="{FF2B5EF4-FFF2-40B4-BE49-F238E27FC236}">
                <a16:creationId xmlns:a16="http://schemas.microsoft.com/office/drawing/2014/main" id="{53AFCAC2-406D-2890-A0CD-1346A15A5E1F}"/>
              </a:ext>
            </a:extLst>
          </p:cNvPr>
          <p:cNvSpPr/>
          <p:nvPr/>
        </p:nvSpPr>
        <p:spPr>
          <a:xfrm>
            <a:off x="10626857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gebruik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54297B-5C45-6CBA-562E-48BE13AE8F72}"/>
              </a:ext>
            </a:extLst>
          </p:cNvPr>
          <p:cNvSpPr txBox="1"/>
          <p:nvPr/>
        </p:nvSpPr>
        <p:spPr>
          <a:xfrm rot="16200000">
            <a:off x="-394508" y="2393592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Beschouwingsdomein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B25B17-3D17-0508-57C9-6F365AA490F9}"/>
              </a:ext>
            </a:extLst>
          </p:cNvPr>
          <p:cNvSpPr txBox="1"/>
          <p:nvPr/>
        </p:nvSpPr>
        <p:spPr>
          <a:xfrm rot="16200000">
            <a:off x="-289147" y="4868076"/>
            <a:ext cx="2134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Verwerkingsdomein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F6C519F-BE99-E9BB-317E-187ADEFBAA43}"/>
              </a:ext>
            </a:extLst>
          </p:cNvPr>
          <p:cNvCxnSpPr>
            <a:cxnSpLocks/>
          </p:cNvCxnSpPr>
          <p:nvPr/>
        </p:nvCxnSpPr>
        <p:spPr>
          <a:xfrm>
            <a:off x="300039" y="3881316"/>
            <a:ext cx="11587854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38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EB42-9965-B357-A546-5068A5546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Concrete zaken en de typering daarvan</a:t>
            </a:r>
            <a:br>
              <a:rPr lang="en-NL" dirty="0"/>
            </a:b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45078E-A707-2A0F-E8C2-406E8FF23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5</a:t>
            </a:fld>
            <a:endParaRPr lang="nl-NL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DAA33CB-0B7C-1A77-0C0A-4568A96BBC2A}"/>
              </a:ext>
            </a:extLst>
          </p:cNvPr>
          <p:cNvSpPr/>
          <p:nvPr/>
        </p:nvSpPr>
        <p:spPr>
          <a:xfrm>
            <a:off x="2351584" y="4677139"/>
            <a:ext cx="2976331" cy="172819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D</a:t>
            </a:r>
            <a:r>
              <a:rPr lang="en-NL" sz="2400" dirty="0"/>
              <a:t>omeinobjecten, eigenschappen en relaties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D969C9D-2D76-67B3-5939-53F11580C33A}"/>
              </a:ext>
            </a:extLst>
          </p:cNvPr>
          <p:cNvSpPr/>
          <p:nvPr/>
        </p:nvSpPr>
        <p:spPr>
          <a:xfrm>
            <a:off x="2351584" y="2084851"/>
            <a:ext cx="2976331" cy="1728192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rgbClr val="92D05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/>
              <a:t>MIM niveau 2:</a:t>
            </a:r>
          </a:p>
          <a:p>
            <a:pPr algn="ctr"/>
            <a:r>
              <a:rPr lang="en-NL" sz="2400" dirty="0"/>
              <a:t>Een model van het domein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BDF5B19-D507-AED9-B563-A16971F01C95}"/>
              </a:ext>
            </a:extLst>
          </p:cNvPr>
          <p:cNvSpPr/>
          <p:nvPr/>
        </p:nvSpPr>
        <p:spPr>
          <a:xfrm>
            <a:off x="6384032" y="4677139"/>
            <a:ext cx="2976331" cy="1728192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/>
              <a:t>gegevens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8CB3CAF-99C7-E1C0-E6D9-4BA130C37A69}"/>
              </a:ext>
            </a:extLst>
          </p:cNvPr>
          <p:cNvSpPr/>
          <p:nvPr/>
        </p:nvSpPr>
        <p:spPr>
          <a:xfrm>
            <a:off x="6384032" y="2084851"/>
            <a:ext cx="2976331" cy="1728192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rgbClr val="0070C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/>
              <a:t>MIM niveau 3:</a:t>
            </a:r>
          </a:p>
          <a:p>
            <a:pPr algn="ctr"/>
            <a:r>
              <a:rPr lang="en-NL" sz="2400" dirty="0"/>
              <a:t>Een </a:t>
            </a:r>
            <a:r>
              <a:rPr lang="en-NL" sz="2400" i="1" dirty="0"/>
              <a:t>model</a:t>
            </a:r>
            <a:r>
              <a:rPr lang="en-NL" sz="2400" dirty="0"/>
              <a:t> van het gegevensgebruik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8EB826-A874-EFD0-18C3-083807C945B3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3839749" y="3813043"/>
            <a:ext cx="0" cy="864096"/>
          </a:xfrm>
          <a:prstGeom prst="straightConnector1">
            <a:avLst/>
          </a:prstGeom>
          <a:solidFill>
            <a:srgbClr val="92D050"/>
          </a:solidFill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8726FC-B35F-8A6A-F287-CDE1014FFC6C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>
            <a:off x="7872197" y="3813043"/>
            <a:ext cx="0" cy="864096"/>
          </a:xfrm>
          <a:prstGeom prst="straightConnector1">
            <a:avLst/>
          </a:prstGeom>
          <a:solidFill>
            <a:srgbClr val="92D050"/>
          </a:solidFill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Rechthoek 30">
            <a:extLst>
              <a:ext uri="{FF2B5EF4-FFF2-40B4-BE49-F238E27FC236}">
                <a16:creationId xmlns:a16="http://schemas.microsoft.com/office/drawing/2014/main" id="{12AE2D16-0054-1806-84DA-A982AFB963EF}"/>
              </a:ext>
            </a:extLst>
          </p:cNvPr>
          <p:cNvSpPr/>
          <p:nvPr/>
        </p:nvSpPr>
        <p:spPr>
          <a:xfrm>
            <a:off x="241147" y="5703439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werkelijkheid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D5959584-5192-D326-6D05-753CC63DC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4234" y="4823477"/>
            <a:ext cx="1042193" cy="1042193"/>
          </a:xfrm>
          <a:prstGeom prst="rect">
            <a:avLst/>
          </a:prstGeom>
        </p:spPr>
      </p:pic>
      <p:sp>
        <p:nvSpPr>
          <p:cNvPr id="13" name="Blik 3">
            <a:extLst>
              <a:ext uri="{FF2B5EF4-FFF2-40B4-BE49-F238E27FC236}">
                <a16:creationId xmlns:a16="http://schemas.microsoft.com/office/drawing/2014/main" id="{DB02FB66-7403-D621-6264-D3F827D18E65}"/>
              </a:ext>
            </a:extLst>
          </p:cNvPr>
          <p:cNvSpPr/>
          <p:nvPr/>
        </p:nvSpPr>
        <p:spPr>
          <a:xfrm>
            <a:off x="10167316" y="4339425"/>
            <a:ext cx="864096" cy="864096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4" name="Rechthoek 31">
            <a:extLst>
              <a:ext uri="{FF2B5EF4-FFF2-40B4-BE49-F238E27FC236}">
                <a16:creationId xmlns:a16="http://schemas.microsoft.com/office/drawing/2014/main" id="{BE71FCC2-1550-1627-AC20-30B74541A043}"/>
              </a:ext>
            </a:extLst>
          </p:cNvPr>
          <p:cNvSpPr/>
          <p:nvPr/>
        </p:nvSpPr>
        <p:spPr>
          <a:xfrm>
            <a:off x="9534910" y="5061181"/>
            <a:ext cx="2108639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administratie</a:t>
            </a:r>
          </a:p>
        </p:txBody>
      </p:sp>
      <p:sp>
        <p:nvSpPr>
          <p:cNvPr id="15" name="Rechthoek 31">
            <a:extLst>
              <a:ext uri="{FF2B5EF4-FFF2-40B4-BE49-F238E27FC236}">
                <a16:creationId xmlns:a16="http://schemas.microsoft.com/office/drawing/2014/main" id="{A50335F5-0839-78D2-7E67-9A1B2D2E253A}"/>
              </a:ext>
            </a:extLst>
          </p:cNvPr>
          <p:cNvSpPr/>
          <p:nvPr/>
        </p:nvSpPr>
        <p:spPr>
          <a:xfrm>
            <a:off x="9231288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uitwisseling</a:t>
            </a:r>
          </a:p>
        </p:txBody>
      </p:sp>
      <p:sp>
        <p:nvSpPr>
          <p:cNvPr id="16" name="Left-right Arrow 15">
            <a:extLst>
              <a:ext uri="{FF2B5EF4-FFF2-40B4-BE49-F238E27FC236}">
                <a16:creationId xmlns:a16="http://schemas.microsoft.com/office/drawing/2014/main" id="{D47D6637-0713-D2EB-F346-E99A8C17E5DC}"/>
              </a:ext>
            </a:extLst>
          </p:cNvPr>
          <p:cNvSpPr/>
          <p:nvPr/>
        </p:nvSpPr>
        <p:spPr>
          <a:xfrm>
            <a:off x="9631863" y="5829267"/>
            <a:ext cx="672075" cy="429413"/>
          </a:xfrm>
          <a:prstGeom prst="left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/>
          </a:p>
        </p:txBody>
      </p:sp>
      <p:pic>
        <p:nvPicPr>
          <p:cNvPr id="17" name="Picture 2" descr="Usage Icon #312230 - Free Icons Library">
            <a:extLst>
              <a:ext uri="{FF2B5EF4-FFF2-40B4-BE49-F238E27FC236}">
                <a16:creationId xmlns:a16="http://schemas.microsoft.com/office/drawing/2014/main" id="{1870A0E1-C27E-E984-5A52-63D27889D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3119" y="5555504"/>
            <a:ext cx="740701" cy="74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hthoek 31">
            <a:extLst>
              <a:ext uri="{FF2B5EF4-FFF2-40B4-BE49-F238E27FC236}">
                <a16:creationId xmlns:a16="http://schemas.microsoft.com/office/drawing/2014/main" id="{53838D63-75CC-7D2F-BABC-D0739382B2CB}"/>
              </a:ext>
            </a:extLst>
          </p:cNvPr>
          <p:cNvSpPr/>
          <p:nvPr/>
        </p:nvSpPr>
        <p:spPr>
          <a:xfrm>
            <a:off x="10626857" y="6146429"/>
            <a:ext cx="1473225" cy="6720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67" i="1" dirty="0">
                <a:solidFill>
                  <a:schemeClr val="tx1"/>
                </a:solidFill>
              </a:rPr>
              <a:t>gebruik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4DC283-FCFE-9EA2-E9AE-EDADB6188734}"/>
              </a:ext>
            </a:extLst>
          </p:cNvPr>
          <p:cNvSpPr txBox="1"/>
          <p:nvPr/>
        </p:nvSpPr>
        <p:spPr>
          <a:xfrm>
            <a:off x="3766283" y="3948413"/>
            <a:ext cx="16066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33" i="1" dirty="0"/>
              <a:t>t</a:t>
            </a:r>
            <a:r>
              <a:rPr lang="en-NL" sz="2133" i="1" dirty="0"/>
              <a:t>ypering van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7AF2AC-43CF-2E3F-0680-39D25F78E68A}"/>
              </a:ext>
            </a:extLst>
          </p:cNvPr>
          <p:cNvSpPr txBox="1"/>
          <p:nvPr/>
        </p:nvSpPr>
        <p:spPr>
          <a:xfrm>
            <a:off x="7820113" y="3986480"/>
            <a:ext cx="16066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33" i="1" dirty="0"/>
              <a:t>t</a:t>
            </a:r>
            <a:r>
              <a:rPr lang="en-NL" sz="2133" i="1" dirty="0"/>
              <a:t>ypering van</a:t>
            </a:r>
          </a:p>
        </p:txBody>
      </p:sp>
      <p:sp>
        <p:nvSpPr>
          <p:cNvPr id="21" name="Snip Single Corner of Rectangle 20">
            <a:extLst>
              <a:ext uri="{FF2B5EF4-FFF2-40B4-BE49-F238E27FC236}">
                <a16:creationId xmlns:a16="http://schemas.microsoft.com/office/drawing/2014/main" id="{FA1C313F-986D-EAE6-B285-B251FB6473A4}"/>
              </a:ext>
            </a:extLst>
          </p:cNvPr>
          <p:cNvSpPr/>
          <p:nvPr/>
        </p:nvSpPr>
        <p:spPr>
          <a:xfrm>
            <a:off x="2051216" y="6050419"/>
            <a:ext cx="2518396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DOMEINOBJECT</a:t>
            </a:r>
          </a:p>
        </p:txBody>
      </p:sp>
      <p:sp>
        <p:nvSpPr>
          <p:cNvPr id="22" name="Snip Single Corner of Rectangle 21">
            <a:extLst>
              <a:ext uri="{FF2B5EF4-FFF2-40B4-BE49-F238E27FC236}">
                <a16:creationId xmlns:a16="http://schemas.microsoft.com/office/drawing/2014/main" id="{E1B5A608-022F-8079-B110-CF4E4E8D18B2}"/>
              </a:ext>
            </a:extLst>
          </p:cNvPr>
          <p:cNvSpPr/>
          <p:nvPr/>
        </p:nvSpPr>
        <p:spPr>
          <a:xfrm>
            <a:off x="1255626" y="1565438"/>
            <a:ext cx="2108639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OBJECTTYPE</a:t>
            </a:r>
          </a:p>
        </p:txBody>
      </p:sp>
      <p:sp>
        <p:nvSpPr>
          <p:cNvPr id="23" name="Snip Single Corner of Rectangle 22">
            <a:extLst>
              <a:ext uri="{FF2B5EF4-FFF2-40B4-BE49-F238E27FC236}">
                <a16:creationId xmlns:a16="http://schemas.microsoft.com/office/drawing/2014/main" id="{964E4300-5335-31F8-4FCB-26EDA6C94927}"/>
              </a:ext>
            </a:extLst>
          </p:cNvPr>
          <p:cNvSpPr/>
          <p:nvPr/>
        </p:nvSpPr>
        <p:spPr>
          <a:xfrm>
            <a:off x="5785437" y="6000674"/>
            <a:ext cx="3117322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GEGEVEN en GEGEVENSOBJECT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F97E68-D5FB-7004-D6CE-3EA919BE89C2}"/>
              </a:ext>
            </a:extLst>
          </p:cNvPr>
          <p:cNvSpPr txBox="1"/>
          <p:nvPr/>
        </p:nvSpPr>
        <p:spPr>
          <a:xfrm>
            <a:off x="86381" y="2702726"/>
            <a:ext cx="593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/>
              <a:t>M1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09C846-E602-ACAD-7B7C-6EEB6099FB2C}"/>
              </a:ext>
            </a:extLst>
          </p:cNvPr>
          <p:cNvSpPr txBox="1"/>
          <p:nvPr/>
        </p:nvSpPr>
        <p:spPr>
          <a:xfrm>
            <a:off x="92176" y="5210997"/>
            <a:ext cx="593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/>
              <a:t>M0</a:t>
            </a:r>
          </a:p>
        </p:txBody>
      </p:sp>
      <p:sp>
        <p:nvSpPr>
          <p:cNvPr id="26" name="Snip Single Corner of Rectangle 25">
            <a:extLst>
              <a:ext uri="{FF2B5EF4-FFF2-40B4-BE49-F238E27FC236}">
                <a16:creationId xmlns:a16="http://schemas.microsoft.com/office/drawing/2014/main" id="{8B6520B4-3DFD-DA10-4C4D-F27CFA899194}"/>
              </a:ext>
            </a:extLst>
          </p:cNvPr>
          <p:cNvSpPr/>
          <p:nvPr/>
        </p:nvSpPr>
        <p:spPr>
          <a:xfrm>
            <a:off x="6010712" y="1502947"/>
            <a:ext cx="3618802" cy="768085"/>
          </a:xfrm>
          <a:prstGeom prst="snip1Rect">
            <a:avLst/>
          </a:prstGeom>
          <a:solidFill>
            <a:srgbClr val="FFFD78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NL" sz="2400" b="1" dirty="0">
                <a:solidFill>
                  <a:srgbClr val="C00000"/>
                </a:solidFill>
              </a:rPr>
              <a:t>GEGEVENSTYPE en</a:t>
            </a:r>
          </a:p>
          <a:p>
            <a:r>
              <a:rPr lang="en-NL" sz="2400" b="1" dirty="0">
                <a:solidFill>
                  <a:srgbClr val="C00000"/>
                </a:solidFill>
              </a:rPr>
              <a:t>GEGEVENSOBJECTTYPE</a:t>
            </a:r>
          </a:p>
        </p:txBody>
      </p:sp>
    </p:spTree>
    <p:extLst>
      <p:ext uri="{BB962C8B-B14F-4D97-AF65-F5344CB8AC3E}">
        <p14:creationId xmlns:p14="http://schemas.microsoft.com/office/powerpoint/2010/main" val="117198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47CCC-D958-8C81-8029-711688A16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Terminologie-afspraken</a:t>
            </a:r>
            <a:br>
              <a:rPr lang="en-NL" dirty="0"/>
            </a:br>
            <a:r>
              <a:rPr lang="en-NL" dirty="0"/>
              <a:t>voor het metamodel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62064-D7FD-5773-EB31-29242F45E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8" y="1520825"/>
            <a:ext cx="11794980" cy="4932363"/>
          </a:xfrm>
        </p:spPr>
        <p:txBody>
          <a:bodyPr/>
          <a:lstStyle/>
          <a:p>
            <a:r>
              <a:rPr lang="en-NL" dirty="0"/>
              <a:t>We gebruiken verschillende termen voor verschillende begrippen:</a:t>
            </a:r>
          </a:p>
          <a:p>
            <a:pPr lvl="1"/>
            <a:r>
              <a:rPr lang="en-NL" dirty="0"/>
              <a:t>Begrippen over ”dingen in de beschouwde werkelijkheid” zijn (over het algemeen) andere begrippen dan de begrippen over “dingen in de gegevensverwerking”</a:t>
            </a:r>
          </a:p>
          <a:p>
            <a:pPr lvl="1"/>
            <a:r>
              <a:rPr lang="en-NL" dirty="0"/>
              <a:t>Begrippen over de modellen (de typering) zijn (over het algemeen) andere begrippen dan de begrippen over de concrete zaken.</a:t>
            </a:r>
          </a:p>
          <a:p>
            <a:r>
              <a:rPr lang="en-NL" dirty="0"/>
              <a:t>We gebruiken zoveel mogelijk de postfix “-type” als het gaat om de typering</a:t>
            </a:r>
          </a:p>
          <a:p>
            <a:pPr lvl="1"/>
            <a:r>
              <a:rPr lang="en-NL" dirty="0"/>
              <a:t>En ”-type” gebruiken we ook </a:t>
            </a:r>
            <a:r>
              <a:rPr lang="en-NL" i="1" dirty="0"/>
              <a:t>alleen</a:t>
            </a:r>
            <a:r>
              <a:rPr lang="en-NL" dirty="0"/>
              <a:t> voor de typering, niet voor concrete zaken</a:t>
            </a:r>
          </a:p>
          <a:p>
            <a:r>
              <a:rPr lang="en-NL" dirty="0"/>
              <a:t>Waar dit niet strijdig is met bovenstaande, hergebruiken we de MIM 1.2 termen.</a:t>
            </a:r>
          </a:p>
          <a:p>
            <a:r>
              <a:rPr lang="en-NL" dirty="0"/>
              <a:t>Deze afspraken gelden voor het </a:t>
            </a:r>
            <a:r>
              <a:rPr lang="en-NL" b="1" dirty="0"/>
              <a:t>metamodel</a:t>
            </a:r>
            <a:r>
              <a:rPr lang="en-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57BA51-AFD4-2C23-D0AE-D347BEE08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15006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BBB35-6146-AFDE-E2FE-4192547C9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Concrete zaken en de typering daarvan:</a:t>
            </a:r>
            <a:br>
              <a:rPr lang="en-NL" dirty="0"/>
            </a:br>
            <a:r>
              <a:rPr lang="en-NL" dirty="0"/>
              <a:t>een voorbeeld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D1D2EF-0881-B9B6-07E7-0809B1CBB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7</a:t>
            </a:fld>
            <a:endParaRPr lang="nl-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0257EB-279C-AB03-8FF8-E9E02769C18E}"/>
              </a:ext>
            </a:extLst>
          </p:cNvPr>
          <p:cNvSpPr/>
          <p:nvPr/>
        </p:nvSpPr>
        <p:spPr>
          <a:xfrm>
            <a:off x="6184135" y="3775114"/>
            <a:ext cx="4832410" cy="2482467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L" dirty="0"/>
              <a:t>Persoonsgegevens van Jan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822CEA-EA8A-E3E6-4BEA-DCB4E218C0AB}"/>
              </a:ext>
            </a:extLst>
          </p:cNvPr>
          <p:cNvSpPr/>
          <p:nvPr/>
        </p:nvSpPr>
        <p:spPr>
          <a:xfrm>
            <a:off x="6378766" y="4142340"/>
            <a:ext cx="4396606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heeft </a:t>
            </a:r>
            <a:r>
              <a:rPr lang="en-NL" i="1" dirty="0"/>
              <a:t>rood haar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05F69-AB3E-92D6-DB5B-1A38B8F4C6B9}"/>
              </a:ext>
            </a:extLst>
          </p:cNvPr>
          <p:cNvSpPr/>
          <p:nvPr/>
        </p:nvSpPr>
        <p:spPr>
          <a:xfrm>
            <a:off x="6378766" y="4669313"/>
            <a:ext cx="4396606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is geboren op </a:t>
            </a:r>
            <a:r>
              <a:rPr lang="en-NL" i="1" dirty="0"/>
              <a:t>25-2-2008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F313D8-4C46-85CE-973E-56C3D8E61E74}"/>
              </a:ext>
            </a:extLst>
          </p:cNvPr>
          <p:cNvSpPr/>
          <p:nvPr/>
        </p:nvSpPr>
        <p:spPr>
          <a:xfrm>
            <a:off x="6378765" y="5196286"/>
            <a:ext cx="4396607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heeft volledige naam “</a:t>
            </a:r>
            <a:r>
              <a:rPr lang="en-NL" i="1" dirty="0"/>
              <a:t>Jan Janssen</a:t>
            </a:r>
            <a:r>
              <a:rPr lang="en-NL" dirty="0"/>
              <a:t>”</a:t>
            </a:r>
            <a:endParaRPr lang="en-NL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6F460D-42EE-A5AF-F77F-ECF2FAEEDA5D}"/>
              </a:ext>
            </a:extLst>
          </p:cNvPr>
          <p:cNvSpPr txBox="1"/>
          <p:nvPr/>
        </p:nvSpPr>
        <p:spPr>
          <a:xfrm>
            <a:off x="6364451" y="6289513"/>
            <a:ext cx="5173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Gegevensobject </a:t>
            </a:r>
            <a:r>
              <a:rPr lang="en-NL" i="1" dirty="0"/>
              <a:t>over</a:t>
            </a:r>
            <a:r>
              <a:rPr lang="en-NL" dirty="0"/>
              <a:t> Jan</a:t>
            </a:r>
          </a:p>
          <a:p>
            <a:pPr algn="ctr"/>
            <a:r>
              <a:rPr lang="en-NL" dirty="0"/>
              <a:t>Jan is het </a:t>
            </a:r>
            <a:r>
              <a:rPr lang="en-NL" b="1" dirty="0"/>
              <a:t>hoofdonderwerp</a:t>
            </a:r>
            <a:r>
              <a:rPr lang="en-NL" dirty="0"/>
              <a:t> van dit gegevensobject</a:t>
            </a:r>
          </a:p>
        </p:txBody>
      </p:sp>
      <p:pic>
        <p:nvPicPr>
          <p:cNvPr id="10" name="Picture 2" descr="83.400+ Rood Haar Man Stockfoto's, afbeeldingen en royalty-free beelden -  iStock | Rode baard">
            <a:extLst>
              <a:ext uri="{FF2B5EF4-FFF2-40B4-BE49-F238E27FC236}">
                <a16:creationId xmlns:a16="http://schemas.microsoft.com/office/drawing/2014/main" id="{C0BFFC68-515D-3A2C-F423-5CB5085B7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538" y="3806557"/>
            <a:ext cx="3492500" cy="23241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A450C5F-9A26-64BB-7C02-11D147A66E58}"/>
              </a:ext>
            </a:extLst>
          </p:cNvPr>
          <p:cNvSpPr txBox="1"/>
          <p:nvPr/>
        </p:nvSpPr>
        <p:spPr>
          <a:xfrm>
            <a:off x="1557037" y="6192264"/>
            <a:ext cx="2301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Domeinobject (“Jan”)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75E6514-E016-6BFD-9FFC-88053DDBB151}"/>
              </a:ext>
            </a:extLst>
          </p:cNvPr>
          <p:cNvGrpSpPr/>
          <p:nvPr/>
        </p:nvGrpSpPr>
        <p:grpSpPr>
          <a:xfrm>
            <a:off x="1795750" y="1690688"/>
            <a:ext cx="4498415" cy="1933861"/>
            <a:chOff x="1795750" y="1690688"/>
            <a:chExt cx="4498415" cy="1933861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E95FE915-3B61-EF2A-1E54-C6CA51F3694A}"/>
                </a:ext>
              </a:extLst>
            </p:cNvPr>
            <p:cNvSpPr/>
            <p:nvPr/>
          </p:nvSpPr>
          <p:spPr>
            <a:xfrm>
              <a:off x="1795750" y="1690688"/>
              <a:ext cx="1961002" cy="101355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/>
                <a:t>Object</a:t>
              </a:r>
              <a:br>
                <a:rPr lang="en-NL" dirty="0"/>
              </a:br>
              <a:r>
                <a:rPr lang="en-NL" dirty="0"/>
                <a:t>-type</a:t>
              </a:r>
            </a:p>
          </p:txBody>
        </p:sp>
        <p:sp>
          <p:nvSpPr>
            <p:cNvPr id="14" name="Down Arrow 13">
              <a:extLst>
                <a:ext uri="{FF2B5EF4-FFF2-40B4-BE49-F238E27FC236}">
                  <a16:creationId xmlns:a16="http://schemas.microsoft.com/office/drawing/2014/main" id="{D903AD09-56ED-8D5B-3EC1-971994324CDD}"/>
                </a:ext>
              </a:extLst>
            </p:cNvPr>
            <p:cNvSpPr/>
            <p:nvPr/>
          </p:nvSpPr>
          <p:spPr>
            <a:xfrm>
              <a:off x="2555913" y="2897436"/>
              <a:ext cx="374574" cy="727113"/>
            </a:xfrm>
            <a:prstGeom prst="down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CE92BED-13E5-7880-064F-5EDE1A6260DF}"/>
                </a:ext>
              </a:extLst>
            </p:cNvPr>
            <p:cNvSpPr txBox="1"/>
            <p:nvPr/>
          </p:nvSpPr>
          <p:spPr>
            <a:xfrm>
              <a:off x="2930487" y="2963271"/>
              <a:ext cx="33636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t</a:t>
              </a:r>
              <a:r>
                <a:rPr lang="en-NL" dirty="0"/>
                <a:t>ypeert (beschrijft) gelijkvormige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077BF47-8360-9733-CDDC-EEA4D702F809}"/>
              </a:ext>
            </a:extLst>
          </p:cNvPr>
          <p:cNvGrpSpPr/>
          <p:nvPr/>
        </p:nvGrpSpPr>
        <p:grpSpPr>
          <a:xfrm>
            <a:off x="7491469" y="1690688"/>
            <a:ext cx="4544320" cy="2005472"/>
            <a:chOff x="7491469" y="1690688"/>
            <a:chExt cx="4544320" cy="2005472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2F45EFE3-3D3E-B22B-896B-B6E045540DB7}"/>
                </a:ext>
              </a:extLst>
            </p:cNvPr>
            <p:cNvSpPr/>
            <p:nvPr/>
          </p:nvSpPr>
          <p:spPr>
            <a:xfrm>
              <a:off x="7491469" y="1690688"/>
              <a:ext cx="1961002" cy="1013552"/>
            </a:xfrm>
            <a:prstGeom prst="round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/>
                <a:t>Gegevensobject-type</a:t>
              </a:r>
            </a:p>
          </p:txBody>
        </p:sp>
        <p:sp>
          <p:nvSpPr>
            <p:cNvPr id="18" name="Down Arrow 17">
              <a:extLst>
                <a:ext uri="{FF2B5EF4-FFF2-40B4-BE49-F238E27FC236}">
                  <a16:creationId xmlns:a16="http://schemas.microsoft.com/office/drawing/2014/main" id="{2409C55A-1BB2-CF2D-4620-488BA5A31CEB}"/>
                </a:ext>
              </a:extLst>
            </p:cNvPr>
            <p:cNvSpPr/>
            <p:nvPr/>
          </p:nvSpPr>
          <p:spPr>
            <a:xfrm>
              <a:off x="8297537" y="2969047"/>
              <a:ext cx="374574" cy="727113"/>
            </a:xfrm>
            <a:prstGeom prst="downArrow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DD8F886-B4D0-DF11-49D4-F74B4C873B09}"/>
                </a:ext>
              </a:extLst>
            </p:cNvPr>
            <p:cNvSpPr txBox="1"/>
            <p:nvPr/>
          </p:nvSpPr>
          <p:spPr>
            <a:xfrm>
              <a:off x="8672111" y="3051405"/>
              <a:ext cx="33636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t</a:t>
              </a:r>
              <a:r>
                <a:rPr lang="en-NL" dirty="0"/>
                <a:t>ypeert (beschrijft) gelijkvormige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F96C953-0A6A-9E25-7A40-88F75725885B}"/>
              </a:ext>
            </a:extLst>
          </p:cNvPr>
          <p:cNvSpPr/>
          <p:nvPr/>
        </p:nvSpPr>
        <p:spPr>
          <a:xfrm>
            <a:off x="6378764" y="5711325"/>
            <a:ext cx="4396607" cy="407624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[Jan] woont in [Amersfoort]</a:t>
            </a:r>
            <a:endParaRPr lang="en-NL" i="1" dirty="0"/>
          </a:p>
        </p:txBody>
      </p:sp>
    </p:spTree>
    <p:extLst>
      <p:ext uri="{BB962C8B-B14F-4D97-AF65-F5344CB8AC3E}">
        <p14:creationId xmlns:p14="http://schemas.microsoft.com/office/powerpoint/2010/main" val="85163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8F5F6-E97C-9125-F059-B7D9647DC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Concrete zaken en de typering daarvan:</a:t>
            </a:r>
            <a:br>
              <a:rPr lang="en-NL" dirty="0"/>
            </a:br>
            <a:r>
              <a:rPr lang="en-NL" dirty="0"/>
              <a:t>een voorbeeld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DA348-3242-FC6C-ED12-7BD2E4194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8</a:t>
            </a:fld>
            <a:endParaRPr lang="nl-NL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8876C60-E986-2DC3-DA8D-AAB3B08C5D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8526" y="2328258"/>
            <a:ext cx="9167563" cy="1353145"/>
          </a:xfrm>
          <a:prstGeom prst="rect">
            <a:avLst/>
          </a:prstGeom>
        </p:spPr>
      </p:pic>
      <p:pic>
        <p:nvPicPr>
          <p:cNvPr id="6" name="Picture 2" descr="83.400+ Rood Haar Man Stockfoto's, afbeeldingen en royalty-free beelden -  iStock | Rode baard">
            <a:extLst>
              <a:ext uri="{FF2B5EF4-FFF2-40B4-BE49-F238E27FC236}">
                <a16:creationId xmlns:a16="http://schemas.microsoft.com/office/drawing/2014/main" id="{30ADD8DE-545B-5425-7FDC-70270899B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144" y="4382134"/>
            <a:ext cx="2067228" cy="137564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837C09-8A22-0F01-DA72-3750C5BC03C3}"/>
              </a:ext>
            </a:extLst>
          </p:cNvPr>
          <p:cNvSpPr txBox="1"/>
          <p:nvPr/>
        </p:nvSpPr>
        <p:spPr>
          <a:xfrm>
            <a:off x="2100746" y="5791441"/>
            <a:ext cx="1994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domeinobject</a:t>
            </a:r>
            <a:br>
              <a:rPr lang="en-NL" dirty="0"/>
            </a:br>
            <a:r>
              <a:rPr lang="en-NL" dirty="0"/>
              <a:t>(“Jan”)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59057975-30E2-2681-B86F-D4F9C72A8E57}"/>
              </a:ext>
            </a:extLst>
          </p:cNvPr>
          <p:cNvSpPr/>
          <p:nvPr/>
        </p:nvSpPr>
        <p:spPr>
          <a:xfrm>
            <a:off x="2907475" y="3559950"/>
            <a:ext cx="381000" cy="691242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D05F17-DEE1-CA8B-A779-36582280293F}"/>
              </a:ext>
            </a:extLst>
          </p:cNvPr>
          <p:cNvSpPr txBox="1"/>
          <p:nvPr/>
        </p:nvSpPr>
        <p:spPr>
          <a:xfrm>
            <a:off x="1392842" y="3559950"/>
            <a:ext cx="1609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400" i="1" dirty="0"/>
              <a:t>typeert (beschrijft)</a:t>
            </a:r>
          </a:p>
          <a:p>
            <a:pPr algn="r"/>
            <a:r>
              <a:rPr lang="en-NL" sz="1400" i="1" dirty="0"/>
              <a:t>gelijkvormige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3B36F-F60B-7A9C-4940-21BBC2FBF2FD}"/>
              </a:ext>
            </a:extLst>
          </p:cNvPr>
          <p:cNvSpPr txBox="1"/>
          <p:nvPr/>
        </p:nvSpPr>
        <p:spPr>
          <a:xfrm>
            <a:off x="4445432" y="6012481"/>
            <a:ext cx="1994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domeinobject</a:t>
            </a:r>
            <a:br>
              <a:rPr lang="en-NL" dirty="0"/>
            </a:br>
            <a:r>
              <a:rPr lang="en-NL" dirty="0"/>
              <a:t>(“Amersfoort”)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9F75BB93-EACE-2A8D-312B-B307D77F5BCE}"/>
              </a:ext>
            </a:extLst>
          </p:cNvPr>
          <p:cNvSpPr/>
          <p:nvPr/>
        </p:nvSpPr>
        <p:spPr>
          <a:xfrm>
            <a:off x="5273188" y="3559950"/>
            <a:ext cx="381000" cy="691242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BB7A90-D0DC-FB3B-C527-4460B375D151}"/>
              </a:ext>
            </a:extLst>
          </p:cNvPr>
          <p:cNvSpPr txBox="1"/>
          <p:nvPr/>
        </p:nvSpPr>
        <p:spPr>
          <a:xfrm>
            <a:off x="3758555" y="3559950"/>
            <a:ext cx="1609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400" i="1" dirty="0"/>
              <a:t>typeert (beschrijft)</a:t>
            </a:r>
          </a:p>
          <a:p>
            <a:pPr algn="r"/>
            <a:r>
              <a:rPr lang="en-NL" sz="1400" i="1" dirty="0"/>
              <a:t>gelijkvormige</a:t>
            </a:r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D3533D9D-F823-7AA8-2D3D-8D48A9A6D250}"/>
              </a:ext>
            </a:extLst>
          </p:cNvPr>
          <p:cNvSpPr/>
          <p:nvPr/>
        </p:nvSpPr>
        <p:spPr>
          <a:xfrm>
            <a:off x="7620552" y="4441692"/>
            <a:ext cx="2895047" cy="1570789"/>
          </a:xfrm>
          <a:prstGeom prst="cube">
            <a:avLst>
              <a:gd name="adj" fmla="val 857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FB06FB-5BE8-4C17-6878-77486219F110}"/>
              </a:ext>
            </a:extLst>
          </p:cNvPr>
          <p:cNvSpPr/>
          <p:nvPr/>
        </p:nvSpPr>
        <p:spPr>
          <a:xfrm>
            <a:off x="7693323" y="4944075"/>
            <a:ext cx="2584417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heeft </a:t>
            </a:r>
            <a:r>
              <a:rPr lang="en-NL" sz="1000" i="1" dirty="0">
                <a:solidFill>
                  <a:schemeClr val="tx1"/>
                </a:solidFill>
              </a:rPr>
              <a:t>rood haar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522460C-1F8A-73A8-F617-8090D4B97AE2}"/>
              </a:ext>
            </a:extLst>
          </p:cNvPr>
          <p:cNvSpPr/>
          <p:nvPr/>
        </p:nvSpPr>
        <p:spPr>
          <a:xfrm>
            <a:off x="7693323" y="5193125"/>
            <a:ext cx="2584417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is geboren op </a:t>
            </a:r>
            <a:r>
              <a:rPr lang="en-NL" sz="1000" i="1" dirty="0">
                <a:solidFill>
                  <a:schemeClr val="tx1"/>
                </a:solidFill>
              </a:rPr>
              <a:t>25-2-2008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1E59863-A37D-0654-D5C1-8CC2690C4267}"/>
              </a:ext>
            </a:extLst>
          </p:cNvPr>
          <p:cNvSpPr/>
          <p:nvPr/>
        </p:nvSpPr>
        <p:spPr>
          <a:xfrm>
            <a:off x="7693323" y="5442175"/>
            <a:ext cx="2584418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heeft volledige naam “</a:t>
            </a:r>
            <a:r>
              <a:rPr lang="en-NL" sz="1000" i="1" dirty="0">
                <a:solidFill>
                  <a:schemeClr val="tx1"/>
                </a:solidFill>
              </a:rPr>
              <a:t>Jan Janssen</a:t>
            </a:r>
            <a:r>
              <a:rPr lang="en-NL" sz="1000" dirty="0">
                <a:solidFill>
                  <a:schemeClr val="tx1"/>
                </a:solidFill>
              </a:rPr>
              <a:t>”</a:t>
            </a:r>
            <a:endParaRPr lang="en-NL" sz="1000" i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601D1C2-0F06-1B0A-3CED-0010081DC3E7}"/>
              </a:ext>
            </a:extLst>
          </p:cNvPr>
          <p:cNvSpPr/>
          <p:nvPr/>
        </p:nvSpPr>
        <p:spPr>
          <a:xfrm>
            <a:off x="7693323" y="5695508"/>
            <a:ext cx="2584418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woont in [Amersfoort]</a:t>
            </a:r>
            <a:endParaRPr lang="en-NL" sz="1000" i="1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2B9DA8-735A-4729-65FE-9461488C0680}"/>
              </a:ext>
            </a:extLst>
          </p:cNvPr>
          <p:cNvSpPr/>
          <p:nvPr/>
        </p:nvSpPr>
        <p:spPr>
          <a:xfrm>
            <a:off x="7693323" y="4695025"/>
            <a:ext cx="2584417" cy="217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000" dirty="0">
                <a:solidFill>
                  <a:schemeClr val="tx1"/>
                </a:solidFill>
              </a:rPr>
              <a:t>[Jan] heeft BSN </a:t>
            </a:r>
            <a:r>
              <a:rPr lang="en-NL" sz="1000" i="1" dirty="0">
                <a:solidFill>
                  <a:schemeClr val="tx1"/>
                </a:solidFill>
              </a:rPr>
              <a:t>12345678</a:t>
            </a:r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AADE8209-4F92-31B6-F5A1-7451AEF3FD21}"/>
              </a:ext>
            </a:extLst>
          </p:cNvPr>
          <p:cNvSpPr/>
          <p:nvPr/>
        </p:nvSpPr>
        <p:spPr>
          <a:xfrm>
            <a:off x="8869232" y="3690892"/>
            <a:ext cx="381000" cy="691242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441762-B5E1-FB01-A444-D4A63AA22D65}"/>
              </a:ext>
            </a:extLst>
          </p:cNvPr>
          <p:cNvSpPr txBox="1"/>
          <p:nvPr/>
        </p:nvSpPr>
        <p:spPr>
          <a:xfrm>
            <a:off x="7354599" y="3690892"/>
            <a:ext cx="1609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400" i="1" dirty="0"/>
              <a:t>typeert (beschrijft)</a:t>
            </a:r>
          </a:p>
          <a:p>
            <a:pPr algn="r"/>
            <a:r>
              <a:rPr lang="en-NL" sz="1400" i="1" dirty="0"/>
              <a:t>gelijkvormige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07E7017-F94F-1B07-92C2-B2FA0356AC1E}"/>
              </a:ext>
            </a:extLst>
          </p:cNvPr>
          <p:cNvSpPr txBox="1"/>
          <p:nvPr/>
        </p:nvSpPr>
        <p:spPr>
          <a:xfrm>
            <a:off x="7277243" y="6072039"/>
            <a:ext cx="33730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gegevensobject</a:t>
            </a:r>
            <a:br>
              <a:rPr lang="en-NL" dirty="0"/>
            </a:br>
            <a:r>
              <a:rPr lang="en-NL" dirty="0"/>
              <a:t>(geheel van 5 gegevens over Jan)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461020-00DE-2843-7D68-BB8AA5E714C1}"/>
              </a:ext>
            </a:extLst>
          </p:cNvPr>
          <p:cNvSpPr txBox="1"/>
          <p:nvPr/>
        </p:nvSpPr>
        <p:spPr>
          <a:xfrm>
            <a:off x="3337784" y="1559073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Drie objecttypen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8082FD-A1E0-74BC-A6C0-8E00BAD2D2DD}"/>
              </a:ext>
            </a:extLst>
          </p:cNvPr>
          <p:cNvSpPr txBox="1"/>
          <p:nvPr/>
        </p:nvSpPr>
        <p:spPr>
          <a:xfrm>
            <a:off x="7665677" y="1280160"/>
            <a:ext cx="2596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Een gegevensobjecttype</a:t>
            </a:r>
          </a:p>
          <a:p>
            <a:pPr algn="ctr"/>
            <a:r>
              <a:rPr lang="en-NL" dirty="0"/>
              <a:t>(met 5 gegevenstypen)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CE0D44F-E65A-DB88-24E8-053F68B2DD71}"/>
              </a:ext>
            </a:extLst>
          </p:cNvPr>
          <p:cNvCxnSpPr/>
          <p:nvPr/>
        </p:nvCxnSpPr>
        <p:spPr>
          <a:xfrm flipH="1">
            <a:off x="3443387" y="1928405"/>
            <a:ext cx="562708" cy="4769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13C884D-3616-F156-0AD0-636D90D6CCE5}"/>
              </a:ext>
            </a:extLst>
          </p:cNvPr>
          <p:cNvCxnSpPr>
            <a:cxnSpLocks/>
          </p:cNvCxnSpPr>
          <p:nvPr/>
        </p:nvCxnSpPr>
        <p:spPr>
          <a:xfrm>
            <a:off x="4765750" y="1928405"/>
            <a:ext cx="401192" cy="4769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D3FC30E-DEF2-6E2F-4A48-E657E7FFA2D8}"/>
              </a:ext>
            </a:extLst>
          </p:cNvPr>
          <p:cNvCxnSpPr>
            <a:cxnSpLocks/>
          </p:cNvCxnSpPr>
          <p:nvPr/>
        </p:nvCxnSpPr>
        <p:spPr>
          <a:xfrm>
            <a:off x="9250232" y="1899613"/>
            <a:ext cx="99241" cy="4467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A map with a location pin&#10;&#10;AI-generated content may be incorrect.">
            <a:extLst>
              <a:ext uri="{FF2B5EF4-FFF2-40B4-BE49-F238E27FC236}">
                <a16:creationId xmlns:a16="http://schemas.microsoft.com/office/drawing/2014/main" id="{892F7CAD-A710-6951-8219-7005399D1F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76" b="10213"/>
          <a:stretch>
            <a:fillRect/>
          </a:stretch>
        </p:blipFill>
        <p:spPr>
          <a:xfrm>
            <a:off x="4250838" y="4293934"/>
            <a:ext cx="2425700" cy="177810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60598B-2CF5-8F3E-98F3-077A02E276DA}"/>
              </a:ext>
            </a:extLst>
          </p:cNvPr>
          <p:cNvCxnSpPr>
            <a:cxnSpLocks/>
          </p:cNvCxnSpPr>
          <p:nvPr/>
        </p:nvCxnSpPr>
        <p:spPr>
          <a:xfrm flipH="1">
            <a:off x="2197421" y="1899613"/>
            <a:ext cx="1339357" cy="5735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1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F0D86-1E02-C4A4-5268-ECD5DD8A3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L" dirty="0"/>
              <a:t>Eigenschappen</a:t>
            </a:r>
            <a:br>
              <a:rPr lang="en-NL" dirty="0"/>
            </a:br>
            <a:r>
              <a:rPr lang="en-NL" dirty="0"/>
              <a:t>Letterlijke waarden en categorieën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E188B-52F0-B59A-5A2B-2AC3CEF6D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L" dirty="0"/>
              <a:t>Op conceptueel niveau maken we onderscheid tussen letterlijke waarden en categorieën:</a:t>
            </a:r>
          </a:p>
          <a:p>
            <a:pPr marL="0" indent="0">
              <a:buNone/>
            </a:pPr>
            <a:endParaRPr lang="en-NL" dirty="0"/>
          </a:p>
          <a:p>
            <a:r>
              <a:rPr lang="en-NL" dirty="0"/>
              <a:t>Een </a:t>
            </a:r>
            <a:r>
              <a:rPr lang="en-NL" b="1" dirty="0"/>
              <a:t>letterlijke waarde</a:t>
            </a:r>
            <a:r>
              <a:rPr lang="en-NL" dirty="0"/>
              <a:t> is een waarde waarvan de betekenis letterlijk genomen moet worden, de waarde zelf en niets meer</a:t>
            </a:r>
          </a:p>
          <a:p>
            <a:pPr lvl="1"/>
            <a:r>
              <a:rPr lang="en-NL" dirty="0"/>
              <a:t>Voorbeelden: (het getal) 5, (het tijdstip) 8:23:00, (de tekst) “abcde”</a:t>
            </a:r>
          </a:p>
          <a:p>
            <a:pPr lvl="1"/>
            <a:endParaRPr lang="en-NL" dirty="0"/>
          </a:p>
          <a:p>
            <a:r>
              <a:rPr lang="en-NL" dirty="0"/>
              <a:t>Een </a:t>
            </a:r>
            <a:r>
              <a:rPr lang="en-NL" b="1" dirty="0"/>
              <a:t>categorie</a:t>
            </a:r>
            <a:r>
              <a:rPr lang="en-NL" dirty="0"/>
              <a:t> is een aanduiding voor een groep domeinobjecten die een kwaliteit gemeen hebben</a:t>
            </a:r>
          </a:p>
          <a:p>
            <a:pPr lvl="1"/>
            <a:r>
              <a:rPr lang="en-NL" dirty="0"/>
              <a:t>Voorbeelden: «vrouw», «rood», «hoog»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DACDB1-912B-B18A-5267-9CBACE500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1510094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2" id="{2DA29A89-EC50-404F-8424-D883AC4EED47}" vid="{0C4185B4-07F6-4953-B5D3-ED7A791573A7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c5e6e129-f928-4a05-ae32-d838f6b21bdd}" enabled="1" method="Standard" siteId="{8b87af7d-8647-4dc7-8df4-5f69a2011bb5}" contentBits="3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Geonovum</Template>
  <TotalTime>357</TotalTime>
  <Words>984</Words>
  <Application>Microsoft Macintosh PowerPoint</Application>
  <PresentationFormat>Widescreen</PresentationFormat>
  <Paragraphs>155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Tahoma</vt:lpstr>
      <vt:lpstr>Tenorite</vt:lpstr>
      <vt:lpstr>Wingdings</vt:lpstr>
      <vt:lpstr>Geonovum</vt:lpstr>
      <vt:lpstr>MIM metamodel</vt:lpstr>
      <vt:lpstr>MIM metamodel begrippen en uitleg</vt:lpstr>
      <vt:lpstr>Disclaimer</vt:lpstr>
      <vt:lpstr>MIM Niveau’s </vt:lpstr>
      <vt:lpstr>Concrete zaken en de typering daarvan </vt:lpstr>
      <vt:lpstr>Terminologie-afspraken voor het metamodel</vt:lpstr>
      <vt:lpstr>Concrete zaken en de typering daarvan: een voorbeeld</vt:lpstr>
      <vt:lpstr>Concrete zaken en de typering daarvan: een voorbeeld</vt:lpstr>
      <vt:lpstr>Eigenschappen Letterlijke waarden en categorieën</vt:lpstr>
      <vt:lpstr>Relaties op conceptueel niveau</vt:lpstr>
      <vt:lpstr>Relaties op logisch niveau</vt:lpstr>
      <vt:lpstr>Gegevensobjecttypen (relatie logisch met conceptueel)</vt:lpstr>
      <vt:lpstr>Gegevenstypen (relatie logisch met conceptueel)</vt:lpstr>
      <vt:lpstr>Bedankt!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Pano Maria</dc:creator>
  <cp:lastModifiedBy>BRATTINGA Marco</cp:lastModifiedBy>
  <cp:revision>13</cp:revision>
  <dcterms:created xsi:type="dcterms:W3CDTF">2025-06-10T02:50:56Z</dcterms:created>
  <dcterms:modified xsi:type="dcterms:W3CDTF">2025-10-16T19:15:07Z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Geonovum:13</vt:lpwstr>
  </property>
  <property fmtid="{D5CDD505-2E9C-101B-9397-08002B2CF9AE}" pid="3" name="ClassificationContentMarkingFooterText">
    <vt:lpwstr>C2 - Restricted use </vt:lpwstr>
  </property>
</Properties>
</file>

<file path=docProps/thumbnail.jpeg>
</file>